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aloo" panose="020B0604020202020204" charset="0"/>
      <p:regular r:id="rId11"/>
    </p:embeddedFont>
    <p:embeddedFont>
      <p:font typeface="Bungee" panose="020B0604020202020204" charset="0"/>
      <p:regular r:id="rId12"/>
    </p:embeddedFont>
    <p:embeddedFont>
      <p:font typeface="Calibri" panose="020F0502020204030204" pitchFamily="34" charset="0"/>
      <p:regular r:id="rId13"/>
      <p:bold r:id="rId14"/>
      <p:italic r:id="rId15"/>
      <p:boldItalic r:id="rId16"/>
    </p:embeddedFont>
    <p:embeddedFont>
      <p:font typeface="Dancing Script Bold" panose="020B0604020202020204" charset="0"/>
      <p:regular r:id="rId17"/>
    </p:embeddedFont>
    <p:embeddedFont>
      <p:font typeface="Laila" panose="020B0604020202020204" charset="0"/>
      <p:regular r:id="rId18"/>
    </p:embeddedFont>
    <p:embeddedFont>
      <p:font typeface="Laila Bold" panose="020B0604020202020204" charset="0"/>
      <p:regular r:id="rId19"/>
    </p:embeddedFont>
    <p:embeddedFont>
      <p:font typeface="Oregano" panose="020B0604020202020204" charset="0"/>
      <p:regular r:id="rId20"/>
    </p:embeddedFont>
    <p:embeddedFont>
      <p:font typeface="Quicksand" panose="020B0604020202020204" charset="0"/>
      <p:regular r:id="rId21"/>
    </p:embeddedFont>
    <p:embeddedFont>
      <p:font typeface="Sedgwick Ave" panose="020B0604020202020204" charset="0"/>
      <p:regular r:id="rId22"/>
    </p:embeddedFont>
    <p:embeddedFont>
      <p:font typeface="ไอติม" panose="020B0604020202020204" charset="-3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1593323" y="1945683"/>
            <a:ext cx="6182486" cy="7312617"/>
          </a:xfrm>
          <a:custGeom>
            <a:avLst/>
            <a:gdLst/>
            <a:ahLst/>
            <a:cxnLst/>
            <a:rect l="l" t="t" r="r" b="b"/>
            <a:pathLst>
              <a:path w="6182486" h="7312617">
                <a:moveTo>
                  <a:pt x="0" y="0"/>
                </a:moveTo>
                <a:lnTo>
                  <a:pt x="6182485" y="0"/>
                </a:lnTo>
                <a:lnTo>
                  <a:pt x="6182485" y="7312617"/>
                </a:lnTo>
                <a:lnTo>
                  <a:pt x="0" y="73126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85322" y="423437"/>
            <a:ext cx="2517575" cy="2028915"/>
          </a:xfrm>
          <a:custGeom>
            <a:avLst/>
            <a:gdLst/>
            <a:ahLst/>
            <a:cxnLst/>
            <a:rect l="l" t="t" r="r" b="b"/>
            <a:pathLst>
              <a:path w="2517575" h="2028915">
                <a:moveTo>
                  <a:pt x="0" y="0"/>
                </a:moveTo>
                <a:lnTo>
                  <a:pt x="2517575" y="0"/>
                </a:lnTo>
                <a:lnTo>
                  <a:pt x="2517575" y="2028915"/>
                </a:lnTo>
                <a:lnTo>
                  <a:pt x="0" y="20289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06854" y="2435681"/>
            <a:ext cx="11122592" cy="3740038"/>
          </a:xfrm>
          <a:prstGeom prst="rect">
            <a:avLst/>
          </a:prstGeom>
        </p:spPr>
        <p:txBody>
          <a:bodyPr lIns="0" tIns="0" rIns="0" bIns="0" rtlCol="0" anchor="t">
            <a:spAutoFit/>
          </a:bodyPr>
          <a:lstStyle/>
          <a:p>
            <a:pPr algn="l">
              <a:lnSpc>
                <a:spcPts val="14770"/>
              </a:lnSpc>
            </a:pPr>
            <a:r>
              <a:rPr lang="en-US" sz="12411" spc="459">
                <a:solidFill>
                  <a:srgbClr val="914F26"/>
                </a:solidFill>
                <a:latin typeface="Sedgwick Ave"/>
                <a:ea typeface="Sedgwick Ave"/>
                <a:cs typeface="Sedgwick Ave"/>
                <a:sym typeface="Sedgwick Ave"/>
              </a:rPr>
              <a:t>Phát triển ứng dụng bằng Java</a:t>
            </a:r>
          </a:p>
        </p:txBody>
      </p:sp>
      <p:sp>
        <p:nvSpPr>
          <p:cNvPr id="6" name="TextBox 6"/>
          <p:cNvSpPr txBox="1"/>
          <p:nvPr/>
        </p:nvSpPr>
        <p:spPr>
          <a:xfrm>
            <a:off x="3006882" y="8452740"/>
            <a:ext cx="5532987" cy="455295"/>
          </a:xfrm>
          <a:prstGeom prst="rect">
            <a:avLst/>
          </a:prstGeom>
        </p:spPr>
        <p:txBody>
          <a:bodyPr lIns="0" tIns="0" rIns="0" bIns="0" rtlCol="0" anchor="t">
            <a:spAutoFit/>
          </a:bodyPr>
          <a:lstStyle/>
          <a:p>
            <a:pPr algn="l">
              <a:lnSpc>
                <a:spcPts val="3779"/>
              </a:lnSpc>
            </a:pPr>
            <a:r>
              <a:rPr lang="en-US" sz="2699" b="1">
                <a:solidFill>
                  <a:srgbClr val="914F26"/>
                </a:solidFill>
                <a:latin typeface="Laila Bold"/>
                <a:ea typeface="Laila Bold"/>
                <a:cs typeface="Laila Bold"/>
                <a:sym typeface="Laila Bold"/>
              </a:rPr>
              <a:t>GVHD: TS. TÔ THANH HẢI</a:t>
            </a:r>
          </a:p>
        </p:txBody>
      </p:sp>
      <p:sp>
        <p:nvSpPr>
          <p:cNvPr id="7" name="TextBox 7"/>
          <p:cNvSpPr txBox="1"/>
          <p:nvPr/>
        </p:nvSpPr>
        <p:spPr>
          <a:xfrm>
            <a:off x="1718232" y="6947940"/>
            <a:ext cx="8550444" cy="704700"/>
          </a:xfrm>
          <a:prstGeom prst="rect">
            <a:avLst/>
          </a:prstGeom>
        </p:spPr>
        <p:txBody>
          <a:bodyPr lIns="0" tIns="0" rIns="0" bIns="0" rtlCol="0" anchor="t">
            <a:spAutoFit/>
          </a:bodyPr>
          <a:lstStyle/>
          <a:p>
            <a:pPr algn="l">
              <a:lnSpc>
                <a:spcPts val="5783"/>
              </a:lnSpc>
            </a:pPr>
            <a:r>
              <a:rPr lang="en-US" sz="4130">
                <a:solidFill>
                  <a:srgbClr val="914F26"/>
                </a:solidFill>
                <a:latin typeface="Laila"/>
                <a:ea typeface="Laila"/>
                <a:cs typeface="Laila"/>
                <a:sym typeface="Laila"/>
              </a:rPr>
              <a:t>0021411310 - Võ Thị Thanh Hóa</a:t>
            </a:r>
          </a:p>
        </p:txBody>
      </p:sp>
      <p:sp>
        <p:nvSpPr>
          <p:cNvPr id="8" name="TextBox 8"/>
          <p:cNvSpPr txBox="1"/>
          <p:nvPr/>
        </p:nvSpPr>
        <p:spPr>
          <a:xfrm>
            <a:off x="3006882" y="645616"/>
            <a:ext cx="7074369" cy="932815"/>
          </a:xfrm>
          <a:prstGeom prst="rect">
            <a:avLst/>
          </a:prstGeom>
        </p:spPr>
        <p:txBody>
          <a:bodyPr lIns="0" tIns="0" rIns="0" bIns="0" rtlCol="0" anchor="t">
            <a:spAutoFit/>
          </a:bodyPr>
          <a:lstStyle/>
          <a:p>
            <a:pPr algn="l">
              <a:lnSpc>
                <a:spcPts val="6860"/>
              </a:lnSpc>
            </a:pPr>
            <a:r>
              <a:rPr lang="en-US" sz="4900">
                <a:solidFill>
                  <a:srgbClr val="914F26"/>
                </a:solidFill>
                <a:latin typeface="Bungee"/>
                <a:ea typeface="Bungee"/>
                <a:cs typeface="Bungee"/>
                <a:sym typeface="Bungee"/>
              </a:rPr>
              <a:t>BÁO CÁO CUỐI MÔN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1508282" y="1945683"/>
            <a:ext cx="6182486" cy="7312617"/>
          </a:xfrm>
          <a:custGeom>
            <a:avLst/>
            <a:gdLst/>
            <a:ahLst/>
            <a:cxnLst/>
            <a:rect l="l" t="t" r="r" b="b"/>
            <a:pathLst>
              <a:path w="6182486" h="7312617">
                <a:moveTo>
                  <a:pt x="0" y="0"/>
                </a:moveTo>
                <a:lnTo>
                  <a:pt x="6182486" y="0"/>
                </a:lnTo>
                <a:lnTo>
                  <a:pt x="6182486" y="7312617"/>
                </a:lnTo>
                <a:lnTo>
                  <a:pt x="0" y="73126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394487" y="506599"/>
            <a:ext cx="2477952" cy="1996983"/>
          </a:xfrm>
          <a:custGeom>
            <a:avLst/>
            <a:gdLst/>
            <a:ahLst/>
            <a:cxnLst/>
            <a:rect l="l" t="t" r="r" b="b"/>
            <a:pathLst>
              <a:path w="2477952" h="1996983">
                <a:moveTo>
                  <a:pt x="0" y="0"/>
                </a:moveTo>
                <a:lnTo>
                  <a:pt x="2477952" y="0"/>
                </a:lnTo>
                <a:lnTo>
                  <a:pt x="2477952" y="1996983"/>
                </a:lnTo>
                <a:lnTo>
                  <a:pt x="0" y="19969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436456" y="2294032"/>
            <a:ext cx="11209257" cy="4012075"/>
          </a:xfrm>
          <a:prstGeom prst="rect">
            <a:avLst/>
          </a:prstGeom>
        </p:spPr>
        <p:txBody>
          <a:bodyPr lIns="0" tIns="0" rIns="0" bIns="0" rtlCol="0" anchor="t">
            <a:spAutoFit/>
          </a:bodyPr>
          <a:lstStyle/>
          <a:p>
            <a:pPr algn="l">
              <a:lnSpc>
                <a:spcPts val="16162"/>
              </a:lnSpc>
            </a:pPr>
            <a:r>
              <a:rPr lang="en-US" sz="11544" spc="242">
                <a:solidFill>
                  <a:srgbClr val="914F26"/>
                </a:solidFill>
                <a:latin typeface="Sedgwick Ave"/>
                <a:ea typeface="Sedgwick Ave"/>
                <a:cs typeface="Sedgwick Ave"/>
                <a:sym typeface="Sedgwick Ave"/>
              </a:rPr>
              <a:t>Website Quản lý quán cà phê</a:t>
            </a:r>
          </a:p>
        </p:txBody>
      </p:sp>
      <p:sp>
        <p:nvSpPr>
          <p:cNvPr id="6" name="TextBox 6"/>
          <p:cNvSpPr txBox="1"/>
          <p:nvPr/>
        </p:nvSpPr>
        <p:spPr>
          <a:xfrm>
            <a:off x="5218418" y="902665"/>
            <a:ext cx="3645334" cy="968375"/>
          </a:xfrm>
          <a:prstGeom prst="rect">
            <a:avLst/>
          </a:prstGeom>
        </p:spPr>
        <p:txBody>
          <a:bodyPr lIns="0" tIns="0" rIns="0" bIns="0" rtlCol="0" anchor="t">
            <a:spAutoFit/>
          </a:bodyPr>
          <a:lstStyle/>
          <a:p>
            <a:pPr algn="l">
              <a:lnSpc>
                <a:spcPts val="7000"/>
              </a:lnSpc>
            </a:pPr>
            <a:r>
              <a:rPr lang="en-US" sz="5000">
                <a:solidFill>
                  <a:srgbClr val="914F26"/>
                </a:solidFill>
                <a:latin typeface="Bungee"/>
                <a:ea typeface="Bungee"/>
                <a:cs typeface="Bungee"/>
                <a:sym typeface="Bungee"/>
              </a:rPr>
              <a:t>Đề tài</a:t>
            </a:r>
          </a:p>
        </p:txBody>
      </p:sp>
      <p:sp>
        <p:nvSpPr>
          <p:cNvPr id="7" name="TextBox 7"/>
          <p:cNvSpPr txBox="1"/>
          <p:nvPr/>
        </p:nvSpPr>
        <p:spPr>
          <a:xfrm>
            <a:off x="3006882" y="8631317"/>
            <a:ext cx="5532987" cy="455295"/>
          </a:xfrm>
          <a:prstGeom prst="rect">
            <a:avLst/>
          </a:prstGeom>
        </p:spPr>
        <p:txBody>
          <a:bodyPr lIns="0" tIns="0" rIns="0" bIns="0" rtlCol="0" anchor="t">
            <a:spAutoFit/>
          </a:bodyPr>
          <a:lstStyle/>
          <a:p>
            <a:pPr algn="l">
              <a:lnSpc>
                <a:spcPts val="3779"/>
              </a:lnSpc>
            </a:pPr>
            <a:r>
              <a:rPr lang="en-US" sz="2699" b="1">
                <a:solidFill>
                  <a:srgbClr val="914F26"/>
                </a:solidFill>
                <a:latin typeface="Laila Bold"/>
                <a:ea typeface="Laila Bold"/>
                <a:cs typeface="Laila Bold"/>
                <a:sym typeface="Laila Bold"/>
              </a:rPr>
              <a:t>GVHD: TS. TÔ THANH HẢI</a:t>
            </a:r>
          </a:p>
        </p:txBody>
      </p:sp>
      <p:sp>
        <p:nvSpPr>
          <p:cNvPr id="8" name="TextBox 8"/>
          <p:cNvSpPr txBox="1"/>
          <p:nvPr/>
        </p:nvSpPr>
        <p:spPr>
          <a:xfrm>
            <a:off x="2065874" y="7050317"/>
            <a:ext cx="8550444" cy="704700"/>
          </a:xfrm>
          <a:prstGeom prst="rect">
            <a:avLst/>
          </a:prstGeom>
        </p:spPr>
        <p:txBody>
          <a:bodyPr lIns="0" tIns="0" rIns="0" bIns="0" rtlCol="0" anchor="t">
            <a:spAutoFit/>
          </a:bodyPr>
          <a:lstStyle/>
          <a:p>
            <a:pPr algn="l">
              <a:lnSpc>
                <a:spcPts val="5783"/>
              </a:lnSpc>
            </a:pPr>
            <a:r>
              <a:rPr lang="en-US" sz="4130">
                <a:solidFill>
                  <a:srgbClr val="914F26"/>
                </a:solidFill>
                <a:latin typeface="Laila"/>
                <a:ea typeface="Laila"/>
                <a:cs typeface="Laila"/>
                <a:sym typeface="Laila"/>
              </a:rPr>
              <a:t>0021411310 - Võ Thị Thanh Hóa</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756194" y="1882531"/>
            <a:ext cx="5899709" cy="7008294"/>
          </a:xfrm>
          <a:custGeom>
            <a:avLst/>
            <a:gdLst/>
            <a:ahLst/>
            <a:cxnLst/>
            <a:rect l="l" t="t" r="r" b="b"/>
            <a:pathLst>
              <a:path w="5899709" h="7008294">
                <a:moveTo>
                  <a:pt x="0" y="0"/>
                </a:moveTo>
                <a:lnTo>
                  <a:pt x="5899709" y="0"/>
                </a:lnTo>
                <a:lnTo>
                  <a:pt x="5899709" y="7008294"/>
                </a:lnTo>
                <a:lnTo>
                  <a:pt x="0" y="7008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367604">
            <a:off x="16553347" y="8160534"/>
            <a:ext cx="1083873" cy="1460582"/>
          </a:xfrm>
          <a:custGeom>
            <a:avLst/>
            <a:gdLst/>
            <a:ahLst/>
            <a:cxnLst/>
            <a:rect l="l" t="t" r="r" b="b"/>
            <a:pathLst>
              <a:path w="1083873" h="1460582">
                <a:moveTo>
                  <a:pt x="0" y="0"/>
                </a:moveTo>
                <a:lnTo>
                  <a:pt x="1083873" y="0"/>
                </a:lnTo>
                <a:lnTo>
                  <a:pt x="1083873" y="1460582"/>
                </a:lnTo>
                <a:lnTo>
                  <a:pt x="0" y="1460582"/>
                </a:lnTo>
                <a:lnTo>
                  <a:pt x="0" y="0"/>
                </a:lnTo>
                <a:close/>
              </a:path>
            </a:pathLst>
          </a:custGeom>
          <a:blipFill>
            <a:blip r:embed="rId5"/>
            <a:stretch>
              <a:fillRect/>
            </a:stretch>
          </a:blipFill>
        </p:spPr>
      </p:sp>
      <p:sp>
        <p:nvSpPr>
          <p:cNvPr id="5" name="Freeform 5"/>
          <p:cNvSpPr/>
          <p:nvPr/>
        </p:nvSpPr>
        <p:spPr>
          <a:xfrm>
            <a:off x="8566078" y="335274"/>
            <a:ext cx="6645262" cy="1087755"/>
          </a:xfrm>
          <a:custGeom>
            <a:avLst/>
            <a:gdLst/>
            <a:ahLst/>
            <a:cxnLst/>
            <a:rect l="l" t="t" r="r" b="b"/>
            <a:pathLst>
              <a:path w="6645262" h="1087755">
                <a:moveTo>
                  <a:pt x="0" y="0"/>
                </a:moveTo>
                <a:lnTo>
                  <a:pt x="6645262" y="0"/>
                </a:lnTo>
                <a:lnTo>
                  <a:pt x="6645262" y="1087754"/>
                </a:lnTo>
                <a:lnTo>
                  <a:pt x="0" y="10877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7698298" y="2743008"/>
            <a:ext cx="9000499" cy="6147817"/>
          </a:xfrm>
          <a:prstGeom prst="rect">
            <a:avLst/>
          </a:prstGeom>
        </p:spPr>
        <p:txBody>
          <a:bodyPr lIns="0" tIns="0" rIns="0" bIns="0" rtlCol="0" anchor="t">
            <a:spAutoFit/>
          </a:bodyPr>
          <a:lstStyle/>
          <a:p>
            <a:pPr algn="just">
              <a:lnSpc>
                <a:spcPts val="4481"/>
              </a:lnSpc>
            </a:pPr>
            <a:r>
              <a:rPr lang="en-US" sz="2699" spc="-13">
                <a:solidFill>
                  <a:srgbClr val="914F26"/>
                </a:solidFill>
                <a:latin typeface="Quicksand"/>
                <a:ea typeface="Quicksand"/>
                <a:cs typeface="Quicksand"/>
                <a:sym typeface="Quicksand"/>
              </a:rPr>
              <a:t>Trong bối cảnh thị trường ngày càng cạnh tranh, việc quản lý hiệu quả một cửa hàng cà phê là vô cùng quan trọng. Đề tài "Tạo website quản lý cửa hàng cà phê" nhằm phát triển một hệ thống toàn diện giúp chủ cửa hàng dễ dàng quản lý thông tin sản phẩm, đơn hàng, và khách hàng. Đặc biệt, giao diện người dùng thân thiện và tính năng thanh toán trực tuyến sẽ mang đến trải nghiệm tốt nhất cho khách hàng. Thông qua hệ thống này, cửa hàng cà phê không chỉ nâng cao hiệu quả kinh doanh mà còn xây dựng mối quan hệ tốt hơn với khách hàng, từ đó phát triển bền vững trong tương lai.</a:t>
            </a:r>
          </a:p>
        </p:txBody>
      </p:sp>
      <p:sp>
        <p:nvSpPr>
          <p:cNvPr id="7" name="TextBox 7"/>
          <p:cNvSpPr txBox="1"/>
          <p:nvPr/>
        </p:nvSpPr>
        <p:spPr>
          <a:xfrm>
            <a:off x="9617903" y="1646061"/>
            <a:ext cx="5786490" cy="922013"/>
          </a:xfrm>
          <a:prstGeom prst="rect">
            <a:avLst/>
          </a:prstGeom>
        </p:spPr>
        <p:txBody>
          <a:bodyPr lIns="0" tIns="0" rIns="0" bIns="0" rtlCol="0" anchor="t">
            <a:spAutoFit/>
          </a:bodyPr>
          <a:lstStyle/>
          <a:p>
            <a:pPr algn="l">
              <a:lnSpc>
                <a:spcPts val="7133"/>
              </a:lnSpc>
            </a:pPr>
            <a:r>
              <a:rPr lang="en-US" sz="5994">
                <a:solidFill>
                  <a:srgbClr val="914F26"/>
                </a:solidFill>
                <a:latin typeface="ไอติม"/>
                <a:ea typeface="ไอติม"/>
                <a:cs typeface="ไอติม"/>
                <a:sym typeface="ไอติม"/>
              </a:rPr>
              <a:t>Mục tiêu đề tài</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grpSp>
        <p:nvGrpSpPr>
          <p:cNvPr id="3" name="Group 3"/>
          <p:cNvGrpSpPr/>
          <p:nvPr/>
        </p:nvGrpSpPr>
        <p:grpSpPr>
          <a:xfrm>
            <a:off x="1914397" y="3991458"/>
            <a:ext cx="3156319" cy="3162095"/>
            <a:chOff x="0" y="0"/>
            <a:chExt cx="4208426" cy="4216127"/>
          </a:xfrm>
        </p:grpSpPr>
        <p:pic>
          <p:nvPicPr>
            <p:cNvPr id="4" name="Picture 4"/>
            <p:cNvPicPr>
              <a:picLocks noChangeAspect="1"/>
            </p:cNvPicPr>
            <p:nvPr/>
          </p:nvPicPr>
          <p:blipFill>
            <a:blip r:embed="rId3"/>
            <a:srcRect t="23" b="23"/>
            <a:stretch>
              <a:fillRect/>
            </a:stretch>
          </p:blipFill>
          <p:spPr>
            <a:xfrm>
              <a:off x="0" y="0"/>
              <a:ext cx="4208426" cy="4216127"/>
            </a:xfrm>
            <a:prstGeom prst="rect">
              <a:avLst/>
            </a:prstGeom>
          </p:spPr>
        </p:pic>
      </p:grpSp>
      <p:grpSp>
        <p:nvGrpSpPr>
          <p:cNvPr id="5" name="Group 5"/>
          <p:cNvGrpSpPr/>
          <p:nvPr/>
        </p:nvGrpSpPr>
        <p:grpSpPr>
          <a:xfrm>
            <a:off x="5682135" y="3991458"/>
            <a:ext cx="3156319" cy="3162095"/>
            <a:chOff x="0" y="0"/>
            <a:chExt cx="4208426" cy="4216127"/>
          </a:xfrm>
        </p:grpSpPr>
        <p:pic>
          <p:nvPicPr>
            <p:cNvPr id="6" name="Picture 6"/>
            <p:cNvPicPr>
              <a:picLocks noChangeAspect="1"/>
            </p:cNvPicPr>
            <p:nvPr/>
          </p:nvPicPr>
          <p:blipFill>
            <a:blip r:embed="rId4"/>
            <a:srcRect l="206" r="206"/>
            <a:stretch>
              <a:fillRect/>
            </a:stretch>
          </p:blipFill>
          <p:spPr>
            <a:xfrm>
              <a:off x="0" y="0"/>
              <a:ext cx="4208426" cy="4216127"/>
            </a:xfrm>
            <a:prstGeom prst="rect">
              <a:avLst/>
            </a:prstGeom>
          </p:spPr>
        </p:pic>
      </p:grpSp>
      <p:grpSp>
        <p:nvGrpSpPr>
          <p:cNvPr id="7" name="Group 7"/>
          <p:cNvGrpSpPr/>
          <p:nvPr/>
        </p:nvGrpSpPr>
        <p:grpSpPr>
          <a:xfrm>
            <a:off x="9451364" y="3991458"/>
            <a:ext cx="3156319" cy="3162095"/>
            <a:chOff x="0" y="0"/>
            <a:chExt cx="4208426" cy="4216127"/>
          </a:xfrm>
        </p:grpSpPr>
        <p:pic>
          <p:nvPicPr>
            <p:cNvPr id="8" name="Picture 8"/>
            <p:cNvPicPr>
              <a:picLocks noChangeAspect="1"/>
            </p:cNvPicPr>
            <p:nvPr/>
          </p:nvPicPr>
          <p:blipFill>
            <a:blip r:embed="rId5"/>
            <a:srcRect l="5969" r="5969"/>
            <a:stretch>
              <a:fillRect/>
            </a:stretch>
          </p:blipFill>
          <p:spPr>
            <a:xfrm>
              <a:off x="0" y="0"/>
              <a:ext cx="4208426" cy="4216127"/>
            </a:xfrm>
            <a:prstGeom prst="rect">
              <a:avLst/>
            </a:prstGeom>
          </p:spPr>
        </p:pic>
      </p:grpSp>
      <p:grpSp>
        <p:nvGrpSpPr>
          <p:cNvPr id="9" name="Group 9"/>
          <p:cNvGrpSpPr/>
          <p:nvPr/>
        </p:nvGrpSpPr>
        <p:grpSpPr>
          <a:xfrm>
            <a:off x="13217284" y="3991458"/>
            <a:ext cx="3156319" cy="3162095"/>
            <a:chOff x="0" y="0"/>
            <a:chExt cx="4208426" cy="4216127"/>
          </a:xfrm>
        </p:grpSpPr>
        <p:pic>
          <p:nvPicPr>
            <p:cNvPr id="10" name="Picture 10"/>
            <p:cNvPicPr>
              <a:picLocks noChangeAspect="1"/>
            </p:cNvPicPr>
            <p:nvPr/>
          </p:nvPicPr>
          <p:blipFill>
            <a:blip r:embed="rId6"/>
            <a:srcRect l="7443" r="7443"/>
            <a:stretch>
              <a:fillRect/>
            </a:stretch>
          </p:blipFill>
          <p:spPr>
            <a:xfrm>
              <a:off x="0" y="0"/>
              <a:ext cx="4208426" cy="4216127"/>
            </a:xfrm>
            <a:prstGeom prst="rect">
              <a:avLst/>
            </a:prstGeom>
          </p:spPr>
        </p:pic>
      </p:grpSp>
      <p:sp>
        <p:nvSpPr>
          <p:cNvPr id="11" name="TextBox 11"/>
          <p:cNvSpPr txBox="1"/>
          <p:nvPr/>
        </p:nvSpPr>
        <p:spPr>
          <a:xfrm>
            <a:off x="3998877" y="1950761"/>
            <a:ext cx="10290246" cy="912488"/>
          </a:xfrm>
          <a:prstGeom prst="rect">
            <a:avLst/>
          </a:prstGeom>
        </p:spPr>
        <p:txBody>
          <a:bodyPr lIns="0" tIns="0" rIns="0" bIns="0" rtlCol="0" anchor="t">
            <a:spAutoFit/>
          </a:bodyPr>
          <a:lstStyle/>
          <a:p>
            <a:pPr algn="ctr">
              <a:lnSpc>
                <a:spcPts val="7133"/>
              </a:lnSpc>
            </a:pPr>
            <a:r>
              <a:rPr lang="en-US" sz="5994">
                <a:solidFill>
                  <a:srgbClr val="914F26"/>
                </a:solidFill>
                <a:latin typeface="Baloo"/>
                <a:ea typeface="Baloo"/>
                <a:cs typeface="Baloo"/>
                <a:sym typeface="Baloo"/>
              </a:rPr>
              <a:t>CÔNG CỤ SỬ DỤNG</a:t>
            </a:r>
          </a:p>
        </p:txBody>
      </p:sp>
      <p:sp>
        <p:nvSpPr>
          <p:cNvPr id="12" name="TextBox 12"/>
          <p:cNvSpPr txBox="1"/>
          <p:nvPr/>
        </p:nvSpPr>
        <p:spPr>
          <a:xfrm>
            <a:off x="1914397" y="7437938"/>
            <a:ext cx="3156319" cy="396494"/>
          </a:xfrm>
          <a:prstGeom prst="rect">
            <a:avLst/>
          </a:prstGeom>
        </p:spPr>
        <p:txBody>
          <a:bodyPr lIns="0" tIns="0" rIns="0" bIns="0" rtlCol="0" anchor="t">
            <a:spAutoFit/>
          </a:bodyPr>
          <a:lstStyle/>
          <a:p>
            <a:pPr algn="ctr">
              <a:lnSpc>
                <a:spcPts val="3289"/>
              </a:lnSpc>
            </a:pPr>
            <a:r>
              <a:rPr lang="en-US" sz="2530" b="1">
                <a:solidFill>
                  <a:srgbClr val="914F26"/>
                </a:solidFill>
                <a:latin typeface="Laila Bold"/>
                <a:ea typeface="Laila Bold"/>
                <a:cs typeface="Laila Bold"/>
                <a:sym typeface="Laila Bold"/>
              </a:rPr>
              <a:t>Visual Studio Code</a:t>
            </a:r>
          </a:p>
        </p:txBody>
      </p:sp>
      <p:sp>
        <p:nvSpPr>
          <p:cNvPr id="13" name="TextBox 13"/>
          <p:cNvSpPr txBox="1"/>
          <p:nvPr/>
        </p:nvSpPr>
        <p:spPr>
          <a:xfrm>
            <a:off x="5682135" y="7437938"/>
            <a:ext cx="3156319" cy="396494"/>
          </a:xfrm>
          <a:prstGeom prst="rect">
            <a:avLst/>
          </a:prstGeom>
        </p:spPr>
        <p:txBody>
          <a:bodyPr lIns="0" tIns="0" rIns="0" bIns="0" rtlCol="0" anchor="t">
            <a:spAutoFit/>
          </a:bodyPr>
          <a:lstStyle/>
          <a:p>
            <a:pPr algn="ctr">
              <a:lnSpc>
                <a:spcPts val="3289"/>
              </a:lnSpc>
            </a:pPr>
            <a:r>
              <a:rPr lang="en-US" sz="2530" b="1">
                <a:solidFill>
                  <a:srgbClr val="914F26"/>
                </a:solidFill>
                <a:latin typeface="Laila Bold"/>
                <a:ea typeface="Laila Bold"/>
                <a:cs typeface="Laila Bold"/>
                <a:sym typeface="Laila Bold"/>
              </a:rPr>
              <a:t>Intellij Idea</a:t>
            </a:r>
          </a:p>
        </p:txBody>
      </p:sp>
      <p:sp>
        <p:nvSpPr>
          <p:cNvPr id="14" name="TextBox 14"/>
          <p:cNvSpPr txBox="1"/>
          <p:nvPr/>
        </p:nvSpPr>
        <p:spPr>
          <a:xfrm>
            <a:off x="9451364" y="7437938"/>
            <a:ext cx="3156319" cy="396494"/>
          </a:xfrm>
          <a:prstGeom prst="rect">
            <a:avLst/>
          </a:prstGeom>
        </p:spPr>
        <p:txBody>
          <a:bodyPr lIns="0" tIns="0" rIns="0" bIns="0" rtlCol="0" anchor="t">
            <a:spAutoFit/>
          </a:bodyPr>
          <a:lstStyle/>
          <a:p>
            <a:pPr algn="ctr">
              <a:lnSpc>
                <a:spcPts val="3289"/>
              </a:lnSpc>
            </a:pPr>
            <a:r>
              <a:rPr lang="en-US" sz="2530" b="1">
                <a:solidFill>
                  <a:srgbClr val="914F26"/>
                </a:solidFill>
                <a:latin typeface="Laila Bold"/>
                <a:ea typeface="Laila Bold"/>
                <a:cs typeface="Laila Bold"/>
                <a:sym typeface="Laila Bold"/>
              </a:rPr>
              <a:t>Postman</a:t>
            </a:r>
          </a:p>
        </p:txBody>
      </p:sp>
      <p:sp>
        <p:nvSpPr>
          <p:cNvPr id="15" name="TextBox 15"/>
          <p:cNvSpPr txBox="1"/>
          <p:nvPr/>
        </p:nvSpPr>
        <p:spPr>
          <a:xfrm>
            <a:off x="13214569" y="7437938"/>
            <a:ext cx="3156319" cy="396494"/>
          </a:xfrm>
          <a:prstGeom prst="rect">
            <a:avLst/>
          </a:prstGeom>
        </p:spPr>
        <p:txBody>
          <a:bodyPr lIns="0" tIns="0" rIns="0" bIns="0" rtlCol="0" anchor="t">
            <a:spAutoFit/>
          </a:bodyPr>
          <a:lstStyle/>
          <a:p>
            <a:pPr algn="ctr">
              <a:lnSpc>
                <a:spcPts val="3289"/>
              </a:lnSpc>
            </a:pPr>
            <a:r>
              <a:rPr lang="en-US" sz="2530" b="1">
                <a:solidFill>
                  <a:srgbClr val="914F26"/>
                </a:solidFill>
                <a:latin typeface="Laila Bold"/>
                <a:ea typeface="Laila Bold"/>
                <a:cs typeface="Laila Bold"/>
                <a:sym typeface="Laila Bold"/>
              </a:rPr>
              <a:t>PostgreSQL</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grpSp>
        <p:nvGrpSpPr>
          <p:cNvPr id="3" name="Group 3"/>
          <p:cNvGrpSpPr/>
          <p:nvPr/>
        </p:nvGrpSpPr>
        <p:grpSpPr>
          <a:xfrm>
            <a:off x="2096661" y="2895240"/>
            <a:ext cx="8756230" cy="1654467"/>
            <a:chOff x="0" y="0"/>
            <a:chExt cx="3053387" cy="576930"/>
          </a:xfrm>
        </p:grpSpPr>
        <p:sp>
          <p:nvSpPr>
            <p:cNvPr id="4" name="Freeform 4"/>
            <p:cNvSpPr/>
            <p:nvPr/>
          </p:nvSpPr>
          <p:spPr>
            <a:xfrm>
              <a:off x="0" y="0"/>
              <a:ext cx="3053387" cy="576930"/>
            </a:xfrm>
            <a:custGeom>
              <a:avLst/>
              <a:gdLst/>
              <a:ahLst/>
              <a:cxnLst/>
              <a:rect l="l" t="t" r="r" b="b"/>
              <a:pathLst>
                <a:path w="3053387" h="576930">
                  <a:moveTo>
                    <a:pt x="26525" y="0"/>
                  </a:moveTo>
                  <a:lnTo>
                    <a:pt x="3026863" y="0"/>
                  </a:lnTo>
                  <a:cubicBezTo>
                    <a:pt x="3033897" y="0"/>
                    <a:pt x="3040644" y="2795"/>
                    <a:pt x="3045618" y="7769"/>
                  </a:cubicBezTo>
                  <a:cubicBezTo>
                    <a:pt x="3050593" y="12743"/>
                    <a:pt x="3053387" y="19490"/>
                    <a:pt x="3053387" y="26525"/>
                  </a:cubicBezTo>
                  <a:lnTo>
                    <a:pt x="3053387" y="550405"/>
                  </a:lnTo>
                  <a:cubicBezTo>
                    <a:pt x="3053387" y="565054"/>
                    <a:pt x="3041512" y="576930"/>
                    <a:pt x="3026863" y="576930"/>
                  </a:cubicBezTo>
                  <a:lnTo>
                    <a:pt x="26525" y="576930"/>
                  </a:lnTo>
                  <a:cubicBezTo>
                    <a:pt x="11876" y="576930"/>
                    <a:pt x="0" y="565054"/>
                    <a:pt x="0" y="550405"/>
                  </a:cubicBezTo>
                  <a:lnTo>
                    <a:pt x="0" y="26525"/>
                  </a:lnTo>
                  <a:cubicBezTo>
                    <a:pt x="0" y="11876"/>
                    <a:pt x="11876" y="0"/>
                    <a:pt x="26525" y="0"/>
                  </a:cubicBezTo>
                  <a:close/>
                </a:path>
              </a:pathLst>
            </a:custGeom>
            <a:solidFill>
              <a:srgbClr val="FFFFFF"/>
            </a:solidFill>
            <a:ln w="9525" cap="rnd">
              <a:solidFill>
                <a:srgbClr val="914F26"/>
              </a:solidFill>
              <a:prstDash val="solid"/>
              <a:round/>
            </a:ln>
          </p:spPr>
        </p:sp>
        <p:sp>
          <p:nvSpPr>
            <p:cNvPr id="5" name="TextBox 5"/>
            <p:cNvSpPr txBox="1"/>
            <p:nvPr/>
          </p:nvSpPr>
          <p:spPr>
            <a:xfrm>
              <a:off x="0" y="-38100"/>
              <a:ext cx="3053387" cy="61503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097831" y="4829772"/>
            <a:ext cx="8756230" cy="4428528"/>
            <a:chOff x="0" y="0"/>
            <a:chExt cx="3053387" cy="1544273"/>
          </a:xfrm>
        </p:grpSpPr>
        <p:sp>
          <p:nvSpPr>
            <p:cNvPr id="7" name="Freeform 7"/>
            <p:cNvSpPr/>
            <p:nvPr/>
          </p:nvSpPr>
          <p:spPr>
            <a:xfrm>
              <a:off x="0" y="0"/>
              <a:ext cx="3053387" cy="1544273"/>
            </a:xfrm>
            <a:custGeom>
              <a:avLst/>
              <a:gdLst/>
              <a:ahLst/>
              <a:cxnLst/>
              <a:rect l="l" t="t" r="r" b="b"/>
              <a:pathLst>
                <a:path w="3053387" h="1544273">
                  <a:moveTo>
                    <a:pt x="26525" y="0"/>
                  </a:moveTo>
                  <a:lnTo>
                    <a:pt x="3026863" y="0"/>
                  </a:lnTo>
                  <a:cubicBezTo>
                    <a:pt x="3033897" y="0"/>
                    <a:pt x="3040644" y="2795"/>
                    <a:pt x="3045618" y="7769"/>
                  </a:cubicBezTo>
                  <a:cubicBezTo>
                    <a:pt x="3050593" y="12743"/>
                    <a:pt x="3053387" y="19490"/>
                    <a:pt x="3053387" y="26525"/>
                  </a:cubicBezTo>
                  <a:lnTo>
                    <a:pt x="3053387" y="1517748"/>
                  </a:lnTo>
                  <a:cubicBezTo>
                    <a:pt x="3053387" y="1532398"/>
                    <a:pt x="3041512" y="1544273"/>
                    <a:pt x="3026863" y="1544273"/>
                  </a:cubicBezTo>
                  <a:lnTo>
                    <a:pt x="26525" y="1544273"/>
                  </a:lnTo>
                  <a:cubicBezTo>
                    <a:pt x="11876" y="1544273"/>
                    <a:pt x="0" y="1532398"/>
                    <a:pt x="0" y="1517748"/>
                  </a:cubicBezTo>
                  <a:lnTo>
                    <a:pt x="0" y="26525"/>
                  </a:lnTo>
                  <a:cubicBezTo>
                    <a:pt x="0" y="11876"/>
                    <a:pt x="11876" y="0"/>
                    <a:pt x="26525" y="0"/>
                  </a:cubicBezTo>
                  <a:close/>
                </a:path>
              </a:pathLst>
            </a:custGeom>
            <a:solidFill>
              <a:srgbClr val="FFFFFF"/>
            </a:solidFill>
            <a:ln w="9525" cap="rnd">
              <a:solidFill>
                <a:srgbClr val="914F26"/>
              </a:solidFill>
              <a:prstDash val="solid"/>
              <a:round/>
            </a:ln>
          </p:spPr>
        </p:sp>
        <p:sp>
          <p:nvSpPr>
            <p:cNvPr id="8" name="TextBox 8"/>
            <p:cNvSpPr txBox="1"/>
            <p:nvPr/>
          </p:nvSpPr>
          <p:spPr>
            <a:xfrm>
              <a:off x="0" y="-38100"/>
              <a:ext cx="3053387" cy="158237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005230" y="1127658"/>
            <a:ext cx="4990460" cy="7978933"/>
          </a:xfrm>
          <a:custGeom>
            <a:avLst/>
            <a:gdLst/>
            <a:ahLst/>
            <a:cxnLst/>
            <a:rect l="l" t="t" r="r" b="b"/>
            <a:pathLst>
              <a:path w="4990460" h="7978933">
                <a:moveTo>
                  <a:pt x="0" y="0"/>
                </a:moveTo>
                <a:lnTo>
                  <a:pt x="4990459" y="0"/>
                </a:lnTo>
                <a:lnTo>
                  <a:pt x="4990459" y="7978933"/>
                </a:lnTo>
                <a:lnTo>
                  <a:pt x="0" y="7978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937699" y="962842"/>
            <a:ext cx="8778938" cy="1027523"/>
          </a:xfrm>
          <a:prstGeom prst="rect">
            <a:avLst/>
          </a:prstGeom>
        </p:spPr>
        <p:txBody>
          <a:bodyPr lIns="0" tIns="0" rIns="0" bIns="0" rtlCol="0" anchor="t">
            <a:spAutoFit/>
          </a:bodyPr>
          <a:lstStyle/>
          <a:p>
            <a:pPr algn="ctr">
              <a:lnSpc>
                <a:spcPts val="8032"/>
              </a:lnSpc>
            </a:pPr>
            <a:r>
              <a:rPr lang="en-US" sz="6750">
                <a:solidFill>
                  <a:srgbClr val="914F26"/>
                </a:solidFill>
                <a:latin typeface="Oregano"/>
                <a:ea typeface="Oregano"/>
                <a:cs typeface="Oregano"/>
                <a:sym typeface="Oregano"/>
              </a:rPr>
              <a:t>Java Spring Boot</a:t>
            </a:r>
          </a:p>
        </p:txBody>
      </p:sp>
      <p:sp>
        <p:nvSpPr>
          <p:cNvPr id="11" name="TextBox 11"/>
          <p:cNvSpPr txBox="1"/>
          <p:nvPr/>
        </p:nvSpPr>
        <p:spPr>
          <a:xfrm>
            <a:off x="2636715" y="3148202"/>
            <a:ext cx="7678462" cy="1063371"/>
          </a:xfrm>
          <a:prstGeom prst="rect">
            <a:avLst/>
          </a:prstGeom>
        </p:spPr>
        <p:txBody>
          <a:bodyPr lIns="0" tIns="0" rIns="0" bIns="0" rtlCol="0" anchor="t">
            <a:spAutoFit/>
          </a:bodyPr>
          <a:lstStyle/>
          <a:p>
            <a:pPr algn="just">
              <a:lnSpc>
                <a:spcPts val="2861"/>
              </a:lnSpc>
            </a:pPr>
            <a:r>
              <a:rPr lang="en-US" sz="1799">
                <a:solidFill>
                  <a:srgbClr val="914F26"/>
                </a:solidFill>
                <a:latin typeface="Laila"/>
                <a:ea typeface="Laila"/>
                <a:cs typeface="Laila"/>
                <a:sym typeface="Laila"/>
              </a:rPr>
              <a:t>Java Spring Boot lá một framework phàt triển ứng dụng Java, được xây dựng dựa trên Spring Framework, giùp đơn giản hòa quà trính phàt triển càc ứng dụng Java, đặc biệt lá ứng dụng web vá microservices.</a:t>
            </a:r>
          </a:p>
        </p:txBody>
      </p:sp>
      <p:sp>
        <p:nvSpPr>
          <p:cNvPr id="12" name="TextBox 12"/>
          <p:cNvSpPr txBox="1"/>
          <p:nvPr/>
        </p:nvSpPr>
        <p:spPr>
          <a:xfrm>
            <a:off x="2588620" y="5163039"/>
            <a:ext cx="7774651" cy="3685794"/>
          </a:xfrm>
          <a:prstGeom prst="rect">
            <a:avLst/>
          </a:prstGeom>
        </p:spPr>
        <p:txBody>
          <a:bodyPr lIns="0" tIns="0" rIns="0" bIns="0" rtlCol="0" anchor="t">
            <a:spAutoFit/>
          </a:bodyPr>
          <a:lstStyle/>
          <a:p>
            <a:pPr marL="388620" lvl="1" indent="-194310" algn="just">
              <a:lnSpc>
                <a:spcPts val="2988"/>
              </a:lnSpc>
              <a:buFont typeface="Arial"/>
              <a:buChar char="•"/>
            </a:pPr>
            <a:r>
              <a:rPr lang="en-US" sz="1800">
                <a:solidFill>
                  <a:srgbClr val="914F26"/>
                </a:solidFill>
                <a:latin typeface="Laila"/>
                <a:ea typeface="Laila"/>
                <a:cs typeface="Laila"/>
                <a:sym typeface="Laila"/>
              </a:rPr>
              <a:t>Cấu hình tự động: Tự động cấu hình ứng dụng dựa trên các thư viện đã thêm.</a:t>
            </a:r>
          </a:p>
          <a:p>
            <a:pPr marL="388620" lvl="1" indent="-194310" algn="just">
              <a:lnSpc>
                <a:spcPts val="2988"/>
              </a:lnSpc>
              <a:buFont typeface="Arial"/>
              <a:buChar char="•"/>
            </a:pPr>
            <a:r>
              <a:rPr lang="en-US" sz="1800">
                <a:solidFill>
                  <a:srgbClr val="914F26"/>
                </a:solidFill>
                <a:latin typeface="Laila"/>
                <a:ea typeface="Laila"/>
                <a:cs typeface="Laila"/>
                <a:sym typeface="Laila"/>
              </a:rPr>
              <a:t>Khởi động nhanh: Cho phép khởi động ứng dụng dễ dàng với cấu hình mặc định.</a:t>
            </a:r>
          </a:p>
          <a:p>
            <a:pPr marL="388620" lvl="1" indent="-194310" algn="just">
              <a:lnSpc>
                <a:spcPts val="2988"/>
              </a:lnSpc>
              <a:buFont typeface="Arial"/>
              <a:buChar char="•"/>
            </a:pPr>
            <a:r>
              <a:rPr lang="en-US" sz="1800">
                <a:solidFill>
                  <a:srgbClr val="914F26"/>
                </a:solidFill>
                <a:latin typeface="Laila"/>
                <a:ea typeface="Laila"/>
                <a:cs typeface="Laila"/>
                <a:sym typeface="Laila"/>
              </a:rPr>
              <a:t>Dễ dàng tích hợp: Tích hợp tốt với các công nghệ và thư viện khác.</a:t>
            </a:r>
          </a:p>
          <a:p>
            <a:pPr marL="388620" lvl="1" indent="-194310" algn="just">
              <a:lnSpc>
                <a:spcPts val="2988"/>
              </a:lnSpc>
              <a:buFont typeface="Arial"/>
              <a:buChar char="•"/>
            </a:pPr>
            <a:r>
              <a:rPr lang="en-US" sz="1800">
                <a:solidFill>
                  <a:srgbClr val="914F26"/>
                </a:solidFill>
                <a:latin typeface="Laila"/>
                <a:ea typeface="Laila"/>
                <a:cs typeface="Laila"/>
                <a:sym typeface="Laila"/>
              </a:rPr>
              <a:t>CLI hỗ trợ: Cung cấp Command Line Interface để chạy ứng dụng từ dòng lệnh.</a:t>
            </a:r>
          </a:p>
          <a:p>
            <a:pPr marL="388620" lvl="1" indent="-194310" algn="just">
              <a:lnSpc>
                <a:spcPts val="2988"/>
              </a:lnSpc>
              <a:buFont typeface="Arial"/>
              <a:buChar char="•"/>
            </a:pPr>
            <a:r>
              <a:rPr lang="en-US" sz="1800">
                <a:solidFill>
                  <a:srgbClr val="914F26"/>
                </a:solidFill>
                <a:latin typeface="Laila"/>
                <a:ea typeface="Laila"/>
                <a:cs typeface="Laila"/>
                <a:sym typeface="Laila"/>
              </a:rPr>
              <a:t>Hỗ trợ microservices: Phù hợp cho kiến trúc microservices.</a:t>
            </a:r>
          </a:p>
          <a:p>
            <a:pPr marL="388620" lvl="1" indent="-194310" algn="just">
              <a:lnSpc>
                <a:spcPts val="2988"/>
              </a:lnSpc>
              <a:buFont typeface="Arial"/>
              <a:buChar char="•"/>
            </a:pPr>
            <a:r>
              <a:rPr lang="en-US" sz="1800">
                <a:solidFill>
                  <a:srgbClr val="914F26"/>
                </a:solidFill>
                <a:latin typeface="Laila"/>
                <a:ea typeface="Laila"/>
                <a:cs typeface="Laila"/>
                <a:sym typeface="Laila"/>
              </a:rPr>
              <a:t>Quản lý phụ thuộc: Sử dụng Maven hoặc Gradle để quản lý thư viện.</a:t>
            </a:r>
          </a:p>
          <a:p>
            <a:pPr marL="388620" lvl="1" indent="-194310" algn="just">
              <a:lnSpc>
                <a:spcPts val="2988"/>
              </a:lnSpc>
              <a:buFont typeface="Arial"/>
              <a:buChar char="•"/>
            </a:pPr>
            <a:r>
              <a:rPr lang="en-US" sz="1800">
                <a:solidFill>
                  <a:srgbClr val="914F26"/>
                </a:solidFill>
                <a:latin typeface="Laila"/>
                <a:ea typeface="Laila"/>
                <a:cs typeface="Laila"/>
                <a:sym typeface="Laila"/>
              </a:rPr>
              <a:t>Xây dựng RESTful API: Tiện lợi cho phát triển dịch vụ RESTful.</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grpSp>
        <p:nvGrpSpPr>
          <p:cNvPr id="3" name="Group 3"/>
          <p:cNvGrpSpPr/>
          <p:nvPr/>
        </p:nvGrpSpPr>
        <p:grpSpPr>
          <a:xfrm>
            <a:off x="2187496" y="2955756"/>
            <a:ext cx="8750204" cy="1450088"/>
            <a:chOff x="0" y="0"/>
            <a:chExt cx="3051286" cy="505660"/>
          </a:xfrm>
        </p:grpSpPr>
        <p:sp>
          <p:nvSpPr>
            <p:cNvPr id="4" name="Freeform 4"/>
            <p:cNvSpPr/>
            <p:nvPr/>
          </p:nvSpPr>
          <p:spPr>
            <a:xfrm>
              <a:off x="0" y="0"/>
              <a:ext cx="3051286" cy="505660"/>
            </a:xfrm>
            <a:custGeom>
              <a:avLst/>
              <a:gdLst/>
              <a:ahLst/>
              <a:cxnLst/>
              <a:rect l="l" t="t" r="r" b="b"/>
              <a:pathLst>
                <a:path w="3051286" h="505660">
                  <a:moveTo>
                    <a:pt x="26543" y="0"/>
                  </a:moveTo>
                  <a:lnTo>
                    <a:pt x="3024743" y="0"/>
                  </a:lnTo>
                  <a:cubicBezTo>
                    <a:pt x="3039402" y="0"/>
                    <a:pt x="3051286" y="11884"/>
                    <a:pt x="3051286" y="26543"/>
                  </a:cubicBezTo>
                  <a:lnTo>
                    <a:pt x="3051286" y="479117"/>
                  </a:lnTo>
                  <a:cubicBezTo>
                    <a:pt x="3051286" y="493777"/>
                    <a:pt x="3039402" y="505660"/>
                    <a:pt x="3024743" y="505660"/>
                  </a:cubicBezTo>
                  <a:lnTo>
                    <a:pt x="26543" y="505660"/>
                  </a:lnTo>
                  <a:cubicBezTo>
                    <a:pt x="11884" y="505660"/>
                    <a:pt x="0" y="493777"/>
                    <a:pt x="0" y="479117"/>
                  </a:cubicBezTo>
                  <a:lnTo>
                    <a:pt x="0" y="26543"/>
                  </a:lnTo>
                  <a:cubicBezTo>
                    <a:pt x="0" y="11884"/>
                    <a:pt x="11884" y="0"/>
                    <a:pt x="26543" y="0"/>
                  </a:cubicBezTo>
                  <a:close/>
                </a:path>
              </a:pathLst>
            </a:custGeom>
            <a:solidFill>
              <a:srgbClr val="FFFFFF"/>
            </a:solidFill>
            <a:ln w="9525" cap="rnd">
              <a:solidFill>
                <a:srgbClr val="914F26"/>
              </a:solidFill>
              <a:prstDash val="solid"/>
              <a:round/>
            </a:ln>
          </p:spPr>
        </p:sp>
        <p:sp>
          <p:nvSpPr>
            <p:cNvPr id="5" name="TextBox 5"/>
            <p:cNvSpPr txBox="1"/>
            <p:nvPr/>
          </p:nvSpPr>
          <p:spPr>
            <a:xfrm>
              <a:off x="0" y="-38100"/>
              <a:ext cx="3051286" cy="54376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187496" y="4784622"/>
            <a:ext cx="8750204" cy="3318827"/>
            <a:chOff x="0" y="0"/>
            <a:chExt cx="3051286" cy="1157309"/>
          </a:xfrm>
        </p:grpSpPr>
        <p:sp>
          <p:nvSpPr>
            <p:cNvPr id="7" name="Freeform 7"/>
            <p:cNvSpPr/>
            <p:nvPr/>
          </p:nvSpPr>
          <p:spPr>
            <a:xfrm>
              <a:off x="0" y="0"/>
              <a:ext cx="3051286" cy="1157309"/>
            </a:xfrm>
            <a:custGeom>
              <a:avLst/>
              <a:gdLst/>
              <a:ahLst/>
              <a:cxnLst/>
              <a:rect l="l" t="t" r="r" b="b"/>
              <a:pathLst>
                <a:path w="3051286" h="1157309">
                  <a:moveTo>
                    <a:pt x="26543" y="0"/>
                  </a:moveTo>
                  <a:lnTo>
                    <a:pt x="3024743" y="0"/>
                  </a:lnTo>
                  <a:cubicBezTo>
                    <a:pt x="3039402" y="0"/>
                    <a:pt x="3051286" y="11884"/>
                    <a:pt x="3051286" y="26543"/>
                  </a:cubicBezTo>
                  <a:lnTo>
                    <a:pt x="3051286" y="1130766"/>
                  </a:lnTo>
                  <a:cubicBezTo>
                    <a:pt x="3051286" y="1145425"/>
                    <a:pt x="3039402" y="1157309"/>
                    <a:pt x="3024743" y="1157309"/>
                  </a:cubicBezTo>
                  <a:lnTo>
                    <a:pt x="26543" y="1157309"/>
                  </a:lnTo>
                  <a:cubicBezTo>
                    <a:pt x="11884" y="1157309"/>
                    <a:pt x="0" y="1145425"/>
                    <a:pt x="0" y="1130766"/>
                  </a:cubicBezTo>
                  <a:lnTo>
                    <a:pt x="0" y="26543"/>
                  </a:lnTo>
                  <a:cubicBezTo>
                    <a:pt x="0" y="11884"/>
                    <a:pt x="11884" y="0"/>
                    <a:pt x="26543" y="0"/>
                  </a:cubicBezTo>
                  <a:close/>
                </a:path>
              </a:pathLst>
            </a:custGeom>
            <a:solidFill>
              <a:srgbClr val="FFFFFF"/>
            </a:solidFill>
            <a:ln w="9525" cap="rnd">
              <a:solidFill>
                <a:srgbClr val="914F26"/>
              </a:solidFill>
              <a:prstDash val="solid"/>
              <a:round/>
            </a:ln>
          </p:spPr>
        </p:sp>
        <p:sp>
          <p:nvSpPr>
            <p:cNvPr id="8" name="TextBox 8"/>
            <p:cNvSpPr txBox="1"/>
            <p:nvPr/>
          </p:nvSpPr>
          <p:spPr>
            <a:xfrm>
              <a:off x="0" y="-38100"/>
              <a:ext cx="3051286" cy="119540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982521" y="1154034"/>
            <a:ext cx="4990460" cy="7978933"/>
          </a:xfrm>
          <a:custGeom>
            <a:avLst/>
            <a:gdLst/>
            <a:ahLst/>
            <a:cxnLst/>
            <a:rect l="l" t="t" r="r" b="b"/>
            <a:pathLst>
              <a:path w="4990460" h="7978933">
                <a:moveTo>
                  <a:pt x="0" y="0"/>
                </a:moveTo>
                <a:lnTo>
                  <a:pt x="4990460" y="0"/>
                </a:lnTo>
                <a:lnTo>
                  <a:pt x="4990460" y="7978932"/>
                </a:lnTo>
                <a:lnTo>
                  <a:pt x="0" y="7978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187496" y="1220752"/>
            <a:ext cx="7796104" cy="902963"/>
          </a:xfrm>
          <a:prstGeom prst="rect">
            <a:avLst/>
          </a:prstGeom>
        </p:spPr>
        <p:txBody>
          <a:bodyPr lIns="0" tIns="0" rIns="0" bIns="0" rtlCol="0" anchor="t">
            <a:spAutoFit/>
          </a:bodyPr>
          <a:lstStyle/>
          <a:p>
            <a:pPr algn="ctr">
              <a:lnSpc>
                <a:spcPts val="7133"/>
              </a:lnSpc>
            </a:pPr>
            <a:r>
              <a:rPr lang="en-US" sz="5994">
                <a:solidFill>
                  <a:srgbClr val="914F26"/>
                </a:solidFill>
                <a:latin typeface="Oregano"/>
                <a:ea typeface="Oregano"/>
                <a:cs typeface="Oregano"/>
                <a:sym typeface="Oregano"/>
              </a:rPr>
              <a:t>React.Js</a:t>
            </a:r>
          </a:p>
        </p:txBody>
      </p:sp>
      <p:sp>
        <p:nvSpPr>
          <p:cNvPr id="11" name="TextBox 11"/>
          <p:cNvSpPr txBox="1"/>
          <p:nvPr/>
        </p:nvSpPr>
        <p:spPr>
          <a:xfrm>
            <a:off x="2619128" y="5158319"/>
            <a:ext cx="7886940" cy="2945130"/>
          </a:xfrm>
          <a:prstGeom prst="rect">
            <a:avLst/>
          </a:prstGeom>
        </p:spPr>
        <p:txBody>
          <a:bodyPr lIns="0" tIns="0" rIns="0" bIns="0" rtlCol="0" anchor="t">
            <a:spAutoFit/>
          </a:bodyPr>
          <a:lstStyle/>
          <a:p>
            <a:pPr marL="388620" lvl="1" indent="-194310" algn="just">
              <a:lnSpc>
                <a:spcPts val="2970"/>
              </a:lnSpc>
              <a:buFont typeface="Arial"/>
              <a:buChar char="•"/>
            </a:pPr>
            <a:r>
              <a:rPr lang="en-US" sz="1800">
                <a:solidFill>
                  <a:srgbClr val="914F26"/>
                </a:solidFill>
                <a:latin typeface="Laila"/>
                <a:ea typeface="Laila"/>
                <a:cs typeface="Laila"/>
                <a:sym typeface="Laila"/>
              </a:rPr>
              <a:t>Component-Based: Sử dụng càc thánh phần tài sử dụng, dễ quản lì.</a:t>
            </a:r>
          </a:p>
          <a:p>
            <a:pPr marL="388620" lvl="1" indent="-194310" algn="just">
              <a:lnSpc>
                <a:spcPts val="2970"/>
              </a:lnSpc>
              <a:buFont typeface="Arial"/>
              <a:buChar char="•"/>
            </a:pPr>
            <a:r>
              <a:rPr lang="en-US" sz="1800">
                <a:solidFill>
                  <a:srgbClr val="914F26"/>
                </a:solidFill>
                <a:latin typeface="Laila"/>
                <a:ea typeface="Laila"/>
                <a:cs typeface="Laila"/>
                <a:sym typeface="Laila"/>
              </a:rPr>
              <a:t>Virtual DOM: Tối ưu hòa hiệu suất bằng càch cập nhật DOM ảo.</a:t>
            </a:r>
          </a:p>
          <a:p>
            <a:pPr marL="388620" lvl="1" indent="-194310" algn="just">
              <a:lnSpc>
                <a:spcPts val="2970"/>
              </a:lnSpc>
              <a:buFont typeface="Arial"/>
              <a:buChar char="•"/>
            </a:pPr>
            <a:r>
              <a:rPr lang="en-US" sz="1800">
                <a:solidFill>
                  <a:srgbClr val="914F26"/>
                </a:solidFill>
                <a:latin typeface="Laila"/>
                <a:ea typeface="Laila"/>
                <a:cs typeface="Laila"/>
                <a:sym typeface="Laila"/>
              </a:rPr>
              <a:t>Declarative UI: Phàt triển giao diện theo càch khai bào, dễ hiểu.</a:t>
            </a:r>
          </a:p>
          <a:p>
            <a:pPr marL="388620" lvl="1" indent="-194310" algn="just">
              <a:lnSpc>
                <a:spcPts val="2970"/>
              </a:lnSpc>
              <a:buFont typeface="Arial"/>
              <a:buChar char="•"/>
            </a:pPr>
            <a:r>
              <a:rPr lang="en-US" sz="1800">
                <a:solidFill>
                  <a:srgbClr val="914F26"/>
                </a:solidFill>
                <a:latin typeface="Laila"/>
                <a:ea typeface="Laila"/>
                <a:cs typeface="Laila"/>
                <a:sym typeface="Laila"/>
              </a:rPr>
              <a:t>One-Way Data Binding: Dữ liệu chảy một chiều, dễ theo dõi.</a:t>
            </a:r>
          </a:p>
          <a:p>
            <a:pPr marL="388620" lvl="1" indent="-194310" algn="just">
              <a:lnSpc>
                <a:spcPts val="2970"/>
              </a:lnSpc>
              <a:buFont typeface="Arial"/>
              <a:buChar char="•"/>
            </a:pPr>
            <a:r>
              <a:rPr lang="en-US" sz="1800">
                <a:solidFill>
                  <a:srgbClr val="914F26"/>
                </a:solidFill>
                <a:latin typeface="Laila"/>
                <a:ea typeface="Laila"/>
                <a:cs typeface="Laila"/>
                <a:sym typeface="Laila"/>
              </a:rPr>
              <a:t>Tích hợp dễ dáng: Cò thể kết hợp với càc thư viện như Redux vá React Router.</a:t>
            </a:r>
          </a:p>
          <a:p>
            <a:pPr marL="388620" lvl="1" indent="-194310" algn="just">
              <a:lnSpc>
                <a:spcPts val="2970"/>
              </a:lnSpc>
              <a:buFont typeface="Arial"/>
              <a:buChar char="•"/>
            </a:pPr>
            <a:r>
              <a:rPr lang="en-US" sz="1800">
                <a:solidFill>
                  <a:srgbClr val="914F26"/>
                </a:solidFill>
                <a:latin typeface="Laila"/>
                <a:ea typeface="Laila"/>
                <a:cs typeface="Laila"/>
                <a:sym typeface="Laila"/>
              </a:rPr>
              <a:t>Phàt triển nhanh: Hệ sinh thài phong phú, hỗ trợ tốt từ cộng đồng.</a:t>
            </a:r>
          </a:p>
          <a:p>
            <a:pPr algn="just">
              <a:lnSpc>
                <a:spcPts val="2970"/>
              </a:lnSpc>
            </a:pPr>
            <a:endParaRPr lang="en-US" sz="1800">
              <a:solidFill>
                <a:srgbClr val="914F26"/>
              </a:solidFill>
              <a:latin typeface="Laila"/>
              <a:ea typeface="Laila"/>
              <a:cs typeface="Laila"/>
              <a:sym typeface="Laila"/>
            </a:endParaRPr>
          </a:p>
        </p:txBody>
      </p:sp>
      <p:sp>
        <p:nvSpPr>
          <p:cNvPr id="12" name="TextBox 12"/>
          <p:cNvSpPr txBox="1"/>
          <p:nvPr/>
        </p:nvSpPr>
        <p:spPr>
          <a:xfrm>
            <a:off x="2782992" y="3201692"/>
            <a:ext cx="7831717" cy="1007745"/>
          </a:xfrm>
          <a:prstGeom prst="rect">
            <a:avLst/>
          </a:prstGeom>
        </p:spPr>
        <p:txBody>
          <a:bodyPr lIns="0" tIns="0" rIns="0" bIns="0" rtlCol="0" anchor="t">
            <a:spAutoFit/>
          </a:bodyPr>
          <a:lstStyle/>
          <a:p>
            <a:pPr algn="just">
              <a:lnSpc>
                <a:spcPts val="2699"/>
              </a:lnSpc>
            </a:pPr>
            <a:r>
              <a:rPr lang="en-US" sz="1799">
                <a:solidFill>
                  <a:srgbClr val="914F26"/>
                </a:solidFill>
                <a:latin typeface="Laila"/>
                <a:ea typeface="Laila"/>
                <a:cs typeface="Laila"/>
                <a:sym typeface="Laila"/>
              </a:rPr>
              <a:t>React.js lá một thư viện JavaScript mã nguồn mở được phàt triển bởi Facebook, dúng để xây dựng giao diện người dúng (UI) cho càc ứng dụng web. </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grpSp>
        <p:nvGrpSpPr>
          <p:cNvPr id="3" name="Group 3"/>
          <p:cNvGrpSpPr/>
          <p:nvPr/>
        </p:nvGrpSpPr>
        <p:grpSpPr>
          <a:xfrm>
            <a:off x="2096661" y="2895240"/>
            <a:ext cx="8750204" cy="6363060"/>
            <a:chOff x="0" y="0"/>
            <a:chExt cx="3051286" cy="2218864"/>
          </a:xfrm>
        </p:grpSpPr>
        <p:sp>
          <p:nvSpPr>
            <p:cNvPr id="4" name="Freeform 4"/>
            <p:cNvSpPr/>
            <p:nvPr/>
          </p:nvSpPr>
          <p:spPr>
            <a:xfrm>
              <a:off x="0" y="0"/>
              <a:ext cx="3051286" cy="2218864"/>
            </a:xfrm>
            <a:custGeom>
              <a:avLst/>
              <a:gdLst/>
              <a:ahLst/>
              <a:cxnLst/>
              <a:rect l="l" t="t" r="r" b="b"/>
              <a:pathLst>
                <a:path w="3051286" h="2218864">
                  <a:moveTo>
                    <a:pt x="26543" y="0"/>
                  </a:moveTo>
                  <a:lnTo>
                    <a:pt x="3024743" y="0"/>
                  </a:lnTo>
                  <a:cubicBezTo>
                    <a:pt x="3039402" y="0"/>
                    <a:pt x="3051286" y="11884"/>
                    <a:pt x="3051286" y="26543"/>
                  </a:cubicBezTo>
                  <a:lnTo>
                    <a:pt x="3051286" y="2192321"/>
                  </a:lnTo>
                  <a:cubicBezTo>
                    <a:pt x="3051286" y="2206981"/>
                    <a:pt x="3039402" y="2218864"/>
                    <a:pt x="3024743" y="2218864"/>
                  </a:cubicBezTo>
                  <a:lnTo>
                    <a:pt x="26543" y="2218864"/>
                  </a:lnTo>
                  <a:cubicBezTo>
                    <a:pt x="11884" y="2218864"/>
                    <a:pt x="0" y="2206981"/>
                    <a:pt x="0" y="2192321"/>
                  </a:cubicBezTo>
                  <a:lnTo>
                    <a:pt x="0" y="26543"/>
                  </a:lnTo>
                  <a:cubicBezTo>
                    <a:pt x="0" y="11884"/>
                    <a:pt x="11884" y="0"/>
                    <a:pt x="26543" y="0"/>
                  </a:cubicBezTo>
                  <a:close/>
                </a:path>
              </a:pathLst>
            </a:custGeom>
            <a:solidFill>
              <a:srgbClr val="FFFFFF"/>
            </a:solidFill>
            <a:ln w="9525" cap="rnd">
              <a:solidFill>
                <a:srgbClr val="914F26"/>
              </a:solidFill>
              <a:prstDash val="solid"/>
              <a:round/>
            </a:ln>
          </p:spPr>
        </p:sp>
        <p:sp>
          <p:nvSpPr>
            <p:cNvPr id="5" name="TextBox 5"/>
            <p:cNvSpPr txBox="1"/>
            <p:nvPr/>
          </p:nvSpPr>
          <p:spPr>
            <a:xfrm>
              <a:off x="0" y="-38100"/>
              <a:ext cx="3051286" cy="225696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891686" y="1154034"/>
            <a:ext cx="4990460" cy="7978933"/>
          </a:xfrm>
          <a:custGeom>
            <a:avLst/>
            <a:gdLst/>
            <a:ahLst/>
            <a:cxnLst/>
            <a:rect l="l" t="t" r="r" b="b"/>
            <a:pathLst>
              <a:path w="4990460" h="7978933">
                <a:moveTo>
                  <a:pt x="0" y="0"/>
                </a:moveTo>
                <a:lnTo>
                  <a:pt x="4990459" y="0"/>
                </a:lnTo>
                <a:lnTo>
                  <a:pt x="4990459" y="7978932"/>
                </a:lnTo>
                <a:lnTo>
                  <a:pt x="0" y="7978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537872" y="1413446"/>
            <a:ext cx="7796104" cy="902963"/>
          </a:xfrm>
          <a:prstGeom prst="rect">
            <a:avLst/>
          </a:prstGeom>
        </p:spPr>
        <p:txBody>
          <a:bodyPr lIns="0" tIns="0" rIns="0" bIns="0" rtlCol="0" anchor="t">
            <a:spAutoFit/>
          </a:bodyPr>
          <a:lstStyle/>
          <a:p>
            <a:pPr algn="ctr">
              <a:lnSpc>
                <a:spcPts val="7133"/>
              </a:lnSpc>
            </a:pPr>
            <a:r>
              <a:rPr lang="en-US" sz="5994">
                <a:solidFill>
                  <a:srgbClr val="914F26"/>
                </a:solidFill>
                <a:latin typeface="Oregano"/>
                <a:ea typeface="Oregano"/>
                <a:cs typeface="Oregano"/>
                <a:sym typeface="Oregano"/>
              </a:rPr>
              <a:t>PostgreSQL</a:t>
            </a:r>
          </a:p>
        </p:txBody>
      </p:sp>
      <p:sp>
        <p:nvSpPr>
          <p:cNvPr id="8" name="TextBox 8"/>
          <p:cNvSpPr txBox="1"/>
          <p:nvPr/>
        </p:nvSpPr>
        <p:spPr>
          <a:xfrm>
            <a:off x="2624950" y="3408262"/>
            <a:ext cx="7621948" cy="5395450"/>
          </a:xfrm>
          <a:prstGeom prst="rect">
            <a:avLst/>
          </a:prstGeom>
        </p:spPr>
        <p:txBody>
          <a:bodyPr lIns="0" tIns="0" rIns="0" bIns="0" rtlCol="0" anchor="t">
            <a:spAutoFit/>
          </a:bodyPr>
          <a:lstStyle/>
          <a:p>
            <a:pPr algn="just">
              <a:lnSpc>
                <a:spcPts val="4346"/>
              </a:lnSpc>
            </a:pPr>
            <a:r>
              <a:rPr lang="en-US" sz="2650">
                <a:solidFill>
                  <a:srgbClr val="914F26"/>
                </a:solidFill>
                <a:latin typeface="Laila"/>
                <a:ea typeface="Laila"/>
                <a:cs typeface="Laila"/>
                <a:sym typeface="Laila"/>
              </a:rPr>
              <a:t>PostgreSQL lá một hệ quản trị cơ sở dữ liệu mã nguồn mở, cho phèp người dúng lưu trữ, truy xuất vá quản lì dữ liệu. Nò hỗ trợ nhiều kiểu dữ liệu như văn bản, số, JSON vá đảm bảo tinh toán vẹn dữ liệu qua càc giao dịch. PostgreSQL tuân thủ càc tiêu chuẩn SQL vá cung cấp nhiều tình năng mạnh mẽ, như khả năng mở rộng vá sao chèp dữ liệu, lám cho nò trở thánh lựa chọn phổ biến cho càc ứng dụng web vá doanh nghiệp.</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06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rot="-801848">
            <a:off x="1801641" y="77124"/>
            <a:ext cx="1788287" cy="3142357"/>
          </a:xfrm>
          <a:custGeom>
            <a:avLst/>
            <a:gdLst/>
            <a:ahLst/>
            <a:cxnLst/>
            <a:rect l="l" t="t" r="r" b="b"/>
            <a:pathLst>
              <a:path w="1788287" h="3142357">
                <a:moveTo>
                  <a:pt x="0" y="0"/>
                </a:moveTo>
                <a:lnTo>
                  <a:pt x="1788287" y="0"/>
                </a:lnTo>
                <a:lnTo>
                  <a:pt x="1788287" y="3142357"/>
                </a:lnTo>
                <a:lnTo>
                  <a:pt x="0" y="3142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29690">
            <a:off x="8548498" y="6467922"/>
            <a:ext cx="1271135" cy="3107220"/>
          </a:xfrm>
          <a:custGeom>
            <a:avLst/>
            <a:gdLst/>
            <a:ahLst/>
            <a:cxnLst/>
            <a:rect l="l" t="t" r="r" b="b"/>
            <a:pathLst>
              <a:path w="1271135" h="3107220">
                <a:moveTo>
                  <a:pt x="0" y="0"/>
                </a:moveTo>
                <a:lnTo>
                  <a:pt x="1271135" y="0"/>
                </a:lnTo>
                <a:lnTo>
                  <a:pt x="1271135" y="3107220"/>
                </a:lnTo>
                <a:lnTo>
                  <a:pt x="0" y="31072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31319">
            <a:off x="15524517" y="6067048"/>
            <a:ext cx="1501016" cy="2698456"/>
          </a:xfrm>
          <a:custGeom>
            <a:avLst/>
            <a:gdLst/>
            <a:ahLst/>
            <a:cxnLst/>
            <a:rect l="l" t="t" r="r" b="b"/>
            <a:pathLst>
              <a:path w="1501016" h="2698456">
                <a:moveTo>
                  <a:pt x="0" y="0"/>
                </a:moveTo>
                <a:lnTo>
                  <a:pt x="1501016" y="0"/>
                </a:lnTo>
                <a:lnTo>
                  <a:pt x="1501016" y="2698456"/>
                </a:lnTo>
                <a:lnTo>
                  <a:pt x="0" y="2698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339818">
            <a:off x="13895195" y="469205"/>
            <a:ext cx="2379830" cy="2358195"/>
          </a:xfrm>
          <a:custGeom>
            <a:avLst/>
            <a:gdLst/>
            <a:ahLst/>
            <a:cxnLst/>
            <a:rect l="l" t="t" r="r" b="b"/>
            <a:pathLst>
              <a:path w="2379830" h="2358195">
                <a:moveTo>
                  <a:pt x="0" y="0"/>
                </a:moveTo>
                <a:lnTo>
                  <a:pt x="2379830" y="0"/>
                </a:lnTo>
                <a:lnTo>
                  <a:pt x="2379830" y="2358195"/>
                </a:lnTo>
                <a:lnTo>
                  <a:pt x="0" y="23581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24235" y="6285281"/>
            <a:ext cx="2048681" cy="2973019"/>
          </a:xfrm>
          <a:custGeom>
            <a:avLst/>
            <a:gdLst/>
            <a:ahLst/>
            <a:cxnLst/>
            <a:rect l="l" t="t" r="r" b="b"/>
            <a:pathLst>
              <a:path w="2048681" h="2973019">
                <a:moveTo>
                  <a:pt x="0" y="0"/>
                </a:moveTo>
                <a:lnTo>
                  <a:pt x="2048680" y="0"/>
                </a:lnTo>
                <a:lnTo>
                  <a:pt x="2048680" y="2973019"/>
                </a:lnTo>
                <a:lnTo>
                  <a:pt x="0" y="29730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3928876" y="4000500"/>
            <a:ext cx="10571607" cy="1391411"/>
          </a:xfrm>
          <a:prstGeom prst="rect">
            <a:avLst/>
          </a:prstGeom>
        </p:spPr>
        <p:txBody>
          <a:bodyPr lIns="0" tIns="0" rIns="0" bIns="0" rtlCol="0" anchor="t">
            <a:spAutoFit/>
          </a:bodyPr>
          <a:lstStyle/>
          <a:p>
            <a:pPr algn="l">
              <a:lnSpc>
                <a:spcPts val="10287"/>
              </a:lnSpc>
            </a:pPr>
            <a:r>
              <a:rPr lang="en-US" sz="7348" dirty="0">
                <a:solidFill>
                  <a:srgbClr val="914F26"/>
                </a:solidFill>
                <a:latin typeface="Bungee"/>
                <a:ea typeface="Bungee"/>
                <a:cs typeface="Bungee"/>
                <a:sym typeface="Bungee"/>
              </a:rPr>
              <a:t>DEMO CHƯƠNG TRÌNH</a:t>
            </a:r>
          </a:p>
        </p:txBody>
      </p:sp>
    </p:spTree>
  </p:cSld>
  <p:clrMapOvr>
    <a:masterClrMapping/>
  </p:clrMapOvr>
  <p:transition spd="slow">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8844615" y="7110062"/>
            <a:ext cx="1326766" cy="1069242"/>
          </a:xfrm>
          <a:custGeom>
            <a:avLst/>
            <a:gdLst/>
            <a:ahLst/>
            <a:cxnLst/>
            <a:rect l="l" t="t" r="r" b="b"/>
            <a:pathLst>
              <a:path w="1326766" h="1069242">
                <a:moveTo>
                  <a:pt x="0" y="0"/>
                </a:moveTo>
                <a:lnTo>
                  <a:pt x="1326766" y="0"/>
                </a:lnTo>
                <a:lnTo>
                  <a:pt x="1326766" y="1069241"/>
                </a:lnTo>
                <a:lnTo>
                  <a:pt x="0" y="1069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25741" y="3257900"/>
            <a:ext cx="2674987" cy="4252147"/>
          </a:xfrm>
          <a:custGeom>
            <a:avLst/>
            <a:gdLst/>
            <a:ahLst/>
            <a:cxnLst/>
            <a:rect l="l" t="t" r="r" b="b"/>
            <a:pathLst>
              <a:path w="2674987" h="4252147">
                <a:moveTo>
                  <a:pt x="0" y="0"/>
                </a:moveTo>
                <a:lnTo>
                  <a:pt x="2674987" y="0"/>
                </a:lnTo>
                <a:lnTo>
                  <a:pt x="2674987" y="4252147"/>
                </a:lnTo>
                <a:lnTo>
                  <a:pt x="0" y="425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89282" y="3486519"/>
            <a:ext cx="3187724" cy="3794910"/>
          </a:xfrm>
          <a:custGeom>
            <a:avLst/>
            <a:gdLst/>
            <a:ahLst/>
            <a:cxnLst/>
            <a:rect l="l" t="t" r="r" b="b"/>
            <a:pathLst>
              <a:path w="3187724" h="3794910">
                <a:moveTo>
                  <a:pt x="0" y="0"/>
                </a:moveTo>
                <a:lnTo>
                  <a:pt x="3187724" y="0"/>
                </a:lnTo>
                <a:lnTo>
                  <a:pt x="3187724" y="3794910"/>
                </a:lnTo>
                <a:lnTo>
                  <a:pt x="0" y="3794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4182399" y="2063531"/>
            <a:ext cx="10378693" cy="3079969"/>
          </a:xfrm>
          <a:prstGeom prst="rect">
            <a:avLst/>
          </a:prstGeom>
        </p:spPr>
        <p:txBody>
          <a:bodyPr lIns="0" tIns="0" rIns="0" bIns="0" rtlCol="0" anchor="t">
            <a:spAutoFit/>
          </a:bodyPr>
          <a:lstStyle/>
          <a:p>
            <a:pPr algn="ctr">
              <a:lnSpc>
                <a:spcPts val="12105"/>
              </a:lnSpc>
            </a:pPr>
            <a:r>
              <a:rPr lang="en-US" sz="10172" b="1">
                <a:solidFill>
                  <a:srgbClr val="914F26"/>
                </a:solidFill>
                <a:latin typeface="Dancing Script Bold"/>
                <a:ea typeface="Dancing Script Bold"/>
                <a:cs typeface="Dancing Script Bold"/>
                <a:sym typeface="Dancing Script Bold"/>
              </a:rPr>
              <a:t>Cảm ơn thầy và các bạn đã lắng nghe</a:t>
            </a:r>
          </a:p>
        </p:txBody>
      </p:sp>
      <p:sp>
        <p:nvSpPr>
          <p:cNvPr id="7" name="TextBox 7"/>
          <p:cNvSpPr txBox="1"/>
          <p:nvPr/>
        </p:nvSpPr>
        <p:spPr>
          <a:xfrm>
            <a:off x="7041061" y="5716618"/>
            <a:ext cx="5978481" cy="831469"/>
          </a:xfrm>
          <a:prstGeom prst="rect">
            <a:avLst/>
          </a:prstGeom>
        </p:spPr>
        <p:txBody>
          <a:bodyPr lIns="0" tIns="0" rIns="0" bIns="0" rtlCol="0" anchor="t">
            <a:spAutoFit/>
          </a:bodyPr>
          <a:lstStyle/>
          <a:p>
            <a:pPr algn="l">
              <a:lnSpc>
                <a:spcPts val="6572"/>
              </a:lnSpc>
            </a:pPr>
            <a:r>
              <a:rPr lang="en-US" sz="5523">
                <a:solidFill>
                  <a:srgbClr val="914F26"/>
                </a:solidFill>
                <a:latin typeface="Oregano"/>
                <a:ea typeface="Oregano"/>
                <a:cs typeface="Oregano"/>
                <a:sym typeface="Oregano"/>
              </a:rPr>
              <a:t>Thanks for watching</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599</Words>
  <Application>Microsoft Office PowerPoint</Application>
  <PresentationFormat>Custom</PresentationFormat>
  <Paragraphs>37</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Bungee</vt:lpstr>
      <vt:lpstr>ไอติม</vt:lpstr>
      <vt:lpstr>Arial</vt:lpstr>
      <vt:lpstr>Quicksand</vt:lpstr>
      <vt:lpstr>Oregano</vt:lpstr>
      <vt:lpstr>Calibri</vt:lpstr>
      <vt:lpstr>Dancing Script Bold</vt:lpstr>
      <vt:lpstr>Sedgwick Ave</vt:lpstr>
      <vt:lpstr>Baloo</vt:lpstr>
      <vt:lpstr>Laila Bold</vt:lpstr>
      <vt:lpstr>Laila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dc:title>
  <cp:lastModifiedBy>Thanhh Hoà</cp:lastModifiedBy>
  <cp:revision>2</cp:revision>
  <dcterms:created xsi:type="dcterms:W3CDTF">2006-08-16T00:00:00Z</dcterms:created>
  <dcterms:modified xsi:type="dcterms:W3CDTF">2024-10-19T06:23:44Z</dcterms:modified>
  <dc:identifier>DAGT_aN-4UU</dc:identifier>
</cp:coreProperties>
</file>